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95307-ED45-48F2-8B6F-A06A61C2B48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07D63E-5DF7-4015-ADF9-5792CF248FE4}">
      <dgm:prSet/>
      <dgm:spPr/>
      <dgm:t>
        <a:bodyPr/>
        <a:lstStyle/>
        <a:p>
          <a:r>
            <a:rPr lang="fi-FI" dirty="0"/>
            <a:t>Tiedottaminen opettajille: opekokous, kokoustallenne ja tiedote sähköpostitse</a:t>
          </a:r>
          <a:endParaRPr lang="en-US" dirty="0"/>
        </a:p>
      </dgm:t>
    </dgm:pt>
    <dgm:pt modelId="{A955B204-ABCB-4427-AE50-A5D699C62BDF}" type="parTrans" cxnId="{36A89B1A-84B6-44B7-9FEE-550C83BBC803}">
      <dgm:prSet/>
      <dgm:spPr/>
      <dgm:t>
        <a:bodyPr/>
        <a:lstStyle/>
        <a:p>
          <a:endParaRPr lang="en-US"/>
        </a:p>
      </dgm:t>
    </dgm:pt>
    <dgm:pt modelId="{A1A96C17-C062-4D25-A981-FCA0F87321C2}" type="sibTrans" cxnId="{36A89B1A-84B6-44B7-9FEE-550C83BBC803}">
      <dgm:prSet/>
      <dgm:spPr/>
      <dgm:t>
        <a:bodyPr/>
        <a:lstStyle/>
        <a:p>
          <a:endParaRPr lang="en-US"/>
        </a:p>
      </dgm:t>
    </dgm:pt>
    <dgm:pt modelId="{81C4E7B8-3451-4978-9806-1FD67B6FE29C}">
      <dgm:prSet/>
      <dgm:spPr/>
      <dgm:t>
        <a:bodyPr/>
        <a:lstStyle/>
        <a:p>
          <a:r>
            <a:rPr lang="fi-FI"/>
            <a:t>Kestävää elämäntapaa edistävien kurssien suunnittelu ja niiden saattaminen Puulan seutuopiston opetusohjelmaan.</a:t>
          </a:r>
          <a:endParaRPr lang="en-US"/>
        </a:p>
      </dgm:t>
    </dgm:pt>
    <dgm:pt modelId="{6378EE8F-D8EA-4B53-9E33-66D629117960}" type="parTrans" cxnId="{6ED36B2D-C79D-43CE-97C0-E285916A8774}">
      <dgm:prSet/>
      <dgm:spPr/>
      <dgm:t>
        <a:bodyPr/>
        <a:lstStyle/>
        <a:p>
          <a:endParaRPr lang="en-US"/>
        </a:p>
      </dgm:t>
    </dgm:pt>
    <dgm:pt modelId="{FECA3D95-A05C-48C8-82CF-C468595A802D}" type="sibTrans" cxnId="{6ED36B2D-C79D-43CE-97C0-E285916A8774}">
      <dgm:prSet/>
      <dgm:spPr/>
      <dgm:t>
        <a:bodyPr/>
        <a:lstStyle/>
        <a:p>
          <a:endParaRPr lang="en-US"/>
        </a:p>
      </dgm:t>
    </dgm:pt>
    <dgm:pt modelId="{E8102751-7B82-49FA-8F9C-0370FF870ACC}">
      <dgm:prSet/>
      <dgm:spPr/>
      <dgm:t>
        <a:bodyPr/>
        <a:lstStyle/>
        <a:p>
          <a:r>
            <a:rPr lang="fi-FI" dirty="0"/>
            <a:t>Kurssien toteutus opetusohjelmassa lukuvuonna 2022-2023</a:t>
          </a:r>
          <a:endParaRPr lang="en-US" dirty="0"/>
        </a:p>
      </dgm:t>
    </dgm:pt>
    <dgm:pt modelId="{EC4964BA-4E72-4F87-9FFD-F40AA538781D}" type="parTrans" cxnId="{BD36BE9C-0108-43A6-A431-0F6B1392634C}">
      <dgm:prSet/>
      <dgm:spPr/>
      <dgm:t>
        <a:bodyPr/>
        <a:lstStyle/>
        <a:p>
          <a:endParaRPr lang="en-US"/>
        </a:p>
      </dgm:t>
    </dgm:pt>
    <dgm:pt modelId="{76147A52-13E0-4804-AD0C-3F88AE85609F}" type="sibTrans" cxnId="{BD36BE9C-0108-43A6-A431-0F6B1392634C}">
      <dgm:prSet/>
      <dgm:spPr/>
      <dgm:t>
        <a:bodyPr/>
        <a:lstStyle/>
        <a:p>
          <a:endParaRPr lang="en-US"/>
        </a:p>
      </dgm:t>
    </dgm:pt>
    <dgm:pt modelId="{BCC087F5-7528-4BE1-BAA2-02FA76716823}">
      <dgm:prSet/>
      <dgm:spPr/>
      <dgm:t>
        <a:bodyPr/>
        <a:lstStyle/>
        <a:p>
          <a:r>
            <a:rPr lang="fi-FI"/>
            <a:t>Raportointi, hankkeen toteutuksen plussat ja miinukset</a:t>
          </a:r>
          <a:endParaRPr lang="en-US"/>
        </a:p>
      </dgm:t>
    </dgm:pt>
    <dgm:pt modelId="{23D6293D-124F-4107-99DB-17C93285A7A9}" type="parTrans" cxnId="{3482F712-4B65-4C1D-AFD5-E6BC65DCE715}">
      <dgm:prSet/>
      <dgm:spPr/>
      <dgm:t>
        <a:bodyPr/>
        <a:lstStyle/>
        <a:p>
          <a:endParaRPr lang="en-US"/>
        </a:p>
      </dgm:t>
    </dgm:pt>
    <dgm:pt modelId="{ED24284C-2AAD-4843-B04A-26FBC8C1DF17}" type="sibTrans" cxnId="{3482F712-4B65-4C1D-AFD5-E6BC65DCE715}">
      <dgm:prSet/>
      <dgm:spPr/>
      <dgm:t>
        <a:bodyPr/>
        <a:lstStyle/>
        <a:p>
          <a:endParaRPr lang="en-US"/>
        </a:p>
      </dgm:t>
    </dgm:pt>
    <dgm:pt modelId="{80241FDD-A203-44B0-97D1-B1EDCA304A73}" type="pres">
      <dgm:prSet presAssocID="{10B95307-ED45-48F2-8B6F-A06A61C2B480}" presName="linear" presStyleCnt="0">
        <dgm:presLayoutVars>
          <dgm:animLvl val="lvl"/>
          <dgm:resizeHandles val="exact"/>
        </dgm:presLayoutVars>
      </dgm:prSet>
      <dgm:spPr/>
    </dgm:pt>
    <dgm:pt modelId="{E758E0AA-BF7E-4361-97B1-F834DB642F98}" type="pres">
      <dgm:prSet presAssocID="{D907D63E-5DF7-4015-ADF9-5792CF248FE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E9C12D6-8E1F-4962-A5D4-47BF56EADBE1}" type="pres">
      <dgm:prSet presAssocID="{A1A96C17-C062-4D25-A981-FCA0F87321C2}" presName="spacer" presStyleCnt="0"/>
      <dgm:spPr/>
    </dgm:pt>
    <dgm:pt modelId="{1F9536D4-1336-42A1-8A07-19BA2A5A7FB2}" type="pres">
      <dgm:prSet presAssocID="{81C4E7B8-3451-4978-9806-1FD67B6FE2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FE9FB7C-21F6-4F14-B33F-506C2A90EF7C}" type="pres">
      <dgm:prSet presAssocID="{FECA3D95-A05C-48C8-82CF-C468595A802D}" presName="spacer" presStyleCnt="0"/>
      <dgm:spPr/>
    </dgm:pt>
    <dgm:pt modelId="{1D2F6248-58B9-44CB-8AF1-EE4831ADAD30}" type="pres">
      <dgm:prSet presAssocID="{E8102751-7B82-49FA-8F9C-0370FF870AC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8C21FCB-E04B-419F-972A-78C47220A056}" type="pres">
      <dgm:prSet presAssocID="{76147A52-13E0-4804-AD0C-3F88AE85609F}" presName="spacer" presStyleCnt="0"/>
      <dgm:spPr/>
    </dgm:pt>
    <dgm:pt modelId="{C928E7C6-151C-40DD-9336-508AEFD1758A}" type="pres">
      <dgm:prSet presAssocID="{BCC087F5-7528-4BE1-BAA2-02FA7671682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E21C905-E70E-4F8E-9961-2793700DED35}" type="presOf" srcId="{10B95307-ED45-48F2-8B6F-A06A61C2B480}" destId="{80241FDD-A203-44B0-97D1-B1EDCA304A73}" srcOrd="0" destOrd="0" presId="urn:microsoft.com/office/officeart/2005/8/layout/vList2"/>
    <dgm:cxn modelId="{3482F712-4B65-4C1D-AFD5-E6BC65DCE715}" srcId="{10B95307-ED45-48F2-8B6F-A06A61C2B480}" destId="{BCC087F5-7528-4BE1-BAA2-02FA76716823}" srcOrd="3" destOrd="0" parTransId="{23D6293D-124F-4107-99DB-17C93285A7A9}" sibTransId="{ED24284C-2AAD-4843-B04A-26FBC8C1DF17}"/>
    <dgm:cxn modelId="{36A89B1A-84B6-44B7-9FEE-550C83BBC803}" srcId="{10B95307-ED45-48F2-8B6F-A06A61C2B480}" destId="{D907D63E-5DF7-4015-ADF9-5792CF248FE4}" srcOrd="0" destOrd="0" parTransId="{A955B204-ABCB-4427-AE50-A5D699C62BDF}" sibTransId="{A1A96C17-C062-4D25-A981-FCA0F87321C2}"/>
    <dgm:cxn modelId="{6ED36B2D-C79D-43CE-97C0-E285916A8774}" srcId="{10B95307-ED45-48F2-8B6F-A06A61C2B480}" destId="{81C4E7B8-3451-4978-9806-1FD67B6FE29C}" srcOrd="1" destOrd="0" parTransId="{6378EE8F-D8EA-4B53-9E33-66D629117960}" sibTransId="{FECA3D95-A05C-48C8-82CF-C468595A802D}"/>
    <dgm:cxn modelId="{53607356-B846-4DEC-866D-B4A4BD1723FA}" type="presOf" srcId="{D907D63E-5DF7-4015-ADF9-5792CF248FE4}" destId="{E758E0AA-BF7E-4361-97B1-F834DB642F98}" srcOrd="0" destOrd="0" presId="urn:microsoft.com/office/officeart/2005/8/layout/vList2"/>
    <dgm:cxn modelId="{BD36BE9C-0108-43A6-A431-0F6B1392634C}" srcId="{10B95307-ED45-48F2-8B6F-A06A61C2B480}" destId="{E8102751-7B82-49FA-8F9C-0370FF870ACC}" srcOrd="2" destOrd="0" parTransId="{EC4964BA-4E72-4F87-9FFD-F40AA538781D}" sibTransId="{76147A52-13E0-4804-AD0C-3F88AE85609F}"/>
    <dgm:cxn modelId="{EE1372D5-EA11-41D7-9A77-DBB6C89FACEE}" type="presOf" srcId="{BCC087F5-7528-4BE1-BAA2-02FA76716823}" destId="{C928E7C6-151C-40DD-9336-508AEFD1758A}" srcOrd="0" destOrd="0" presId="urn:microsoft.com/office/officeart/2005/8/layout/vList2"/>
    <dgm:cxn modelId="{0B91ACF3-70EC-4E4C-A330-AEA445574105}" type="presOf" srcId="{E8102751-7B82-49FA-8F9C-0370FF870ACC}" destId="{1D2F6248-58B9-44CB-8AF1-EE4831ADAD30}" srcOrd="0" destOrd="0" presId="urn:microsoft.com/office/officeart/2005/8/layout/vList2"/>
    <dgm:cxn modelId="{FC5E57F5-DFF3-44CB-BA7A-BDEB08B6E30F}" type="presOf" srcId="{81C4E7B8-3451-4978-9806-1FD67B6FE29C}" destId="{1F9536D4-1336-42A1-8A07-19BA2A5A7FB2}" srcOrd="0" destOrd="0" presId="urn:microsoft.com/office/officeart/2005/8/layout/vList2"/>
    <dgm:cxn modelId="{D7BC6741-6787-4F89-B612-F35176CFB09F}" type="presParOf" srcId="{80241FDD-A203-44B0-97D1-B1EDCA304A73}" destId="{E758E0AA-BF7E-4361-97B1-F834DB642F98}" srcOrd="0" destOrd="0" presId="urn:microsoft.com/office/officeart/2005/8/layout/vList2"/>
    <dgm:cxn modelId="{FF930BCC-2864-41E2-BEB4-FD967D68EEBA}" type="presParOf" srcId="{80241FDD-A203-44B0-97D1-B1EDCA304A73}" destId="{DE9C12D6-8E1F-4962-A5D4-47BF56EADBE1}" srcOrd="1" destOrd="0" presId="urn:microsoft.com/office/officeart/2005/8/layout/vList2"/>
    <dgm:cxn modelId="{597ACE50-9ED6-4008-BAB2-C38CC8150355}" type="presParOf" srcId="{80241FDD-A203-44B0-97D1-B1EDCA304A73}" destId="{1F9536D4-1336-42A1-8A07-19BA2A5A7FB2}" srcOrd="2" destOrd="0" presId="urn:microsoft.com/office/officeart/2005/8/layout/vList2"/>
    <dgm:cxn modelId="{D1955F91-D19C-45FB-B27D-A083624CA875}" type="presParOf" srcId="{80241FDD-A203-44B0-97D1-B1EDCA304A73}" destId="{FFE9FB7C-21F6-4F14-B33F-506C2A90EF7C}" srcOrd="3" destOrd="0" presId="urn:microsoft.com/office/officeart/2005/8/layout/vList2"/>
    <dgm:cxn modelId="{C4525BAA-D77A-43E5-93F1-7406F6DB1BF1}" type="presParOf" srcId="{80241FDD-A203-44B0-97D1-B1EDCA304A73}" destId="{1D2F6248-58B9-44CB-8AF1-EE4831ADAD30}" srcOrd="4" destOrd="0" presId="urn:microsoft.com/office/officeart/2005/8/layout/vList2"/>
    <dgm:cxn modelId="{1D3C0177-3263-4782-B263-6734B8CDC59C}" type="presParOf" srcId="{80241FDD-A203-44B0-97D1-B1EDCA304A73}" destId="{48C21FCB-E04B-419F-972A-78C47220A056}" srcOrd="5" destOrd="0" presId="urn:microsoft.com/office/officeart/2005/8/layout/vList2"/>
    <dgm:cxn modelId="{4E152A0E-90E6-4EFF-AC2E-F2567D19B60A}" type="presParOf" srcId="{80241FDD-A203-44B0-97D1-B1EDCA304A73}" destId="{C928E7C6-151C-40DD-9336-508AEFD17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8E0AA-BF7E-4361-97B1-F834DB642F98}">
      <dsp:nvSpPr>
        <dsp:cNvPr id="0" name=""/>
        <dsp:cNvSpPr/>
      </dsp:nvSpPr>
      <dsp:spPr>
        <a:xfrm>
          <a:off x="0" y="90217"/>
          <a:ext cx="6055450" cy="13127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Tiedottaminen opettajille: opekokous, kokoustallenne ja tiedote sähköpostitse</a:t>
          </a:r>
          <a:endParaRPr lang="en-US" sz="2400" kern="1200" dirty="0"/>
        </a:p>
      </dsp:txBody>
      <dsp:txXfrm>
        <a:off x="64083" y="154300"/>
        <a:ext cx="5927284" cy="1184573"/>
      </dsp:txXfrm>
    </dsp:sp>
    <dsp:sp modelId="{1F9536D4-1336-42A1-8A07-19BA2A5A7FB2}">
      <dsp:nvSpPr>
        <dsp:cNvPr id="0" name=""/>
        <dsp:cNvSpPr/>
      </dsp:nvSpPr>
      <dsp:spPr>
        <a:xfrm>
          <a:off x="0" y="1472077"/>
          <a:ext cx="6055450" cy="1312739"/>
        </a:xfrm>
        <a:prstGeom prst="roundRect">
          <a:avLst/>
        </a:prstGeom>
        <a:solidFill>
          <a:schemeClr val="accent2">
            <a:hueOff val="-1978932"/>
            <a:satOff val="0"/>
            <a:lumOff val="-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Kestävää elämäntapaa edistävien kurssien suunnittelu ja niiden saattaminen Puulan seutuopiston opetusohjelmaan.</a:t>
          </a:r>
          <a:endParaRPr lang="en-US" sz="2400" kern="1200"/>
        </a:p>
      </dsp:txBody>
      <dsp:txXfrm>
        <a:off x="64083" y="1536160"/>
        <a:ext cx="5927284" cy="1184573"/>
      </dsp:txXfrm>
    </dsp:sp>
    <dsp:sp modelId="{1D2F6248-58B9-44CB-8AF1-EE4831ADAD30}">
      <dsp:nvSpPr>
        <dsp:cNvPr id="0" name=""/>
        <dsp:cNvSpPr/>
      </dsp:nvSpPr>
      <dsp:spPr>
        <a:xfrm>
          <a:off x="0" y="2853937"/>
          <a:ext cx="6055450" cy="1312739"/>
        </a:xfrm>
        <a:prstGeom prst="roundRect">
          <a:avLst/>
        </a:prstGeom>
        <a:solidFill>
          <a:schemeClr val="accent2">
            <a:hueOff val="-3957863"/>
            <a:satOff val="0"/>
            <a:lumOff val="-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Kurssien toteutus opetusohjelmassa lukuvuonna 2022-2023</a:t>
          </a:r>
          <a:endParaRPr lang="en-US" sz="2400" kern="1200" dirty="0"/>
        </a:p>
      </dsp:txBody>
      <dsp:txXfrm>
        <a:off x="64083" y="2918020"/>
        <a:ext cx="5927284" cy="1184573"/>
      </dsp:txXfrm>
    </dsp:sp>
    <dsp:sp modelId="{C928E7C6-151C-40DD-9336-508AEFD1758A}">
      <dsp:nvSpPr>
        <dsp:cNvPr id="0" name=""/>
        <dsp:cNvSpPr/>
      </dsp:nvSpPr>
      <dsp:spPr>
        <a:xfrm>
          <a:off x="0" y="4235797"/>
          <a:ext cx="6055450" cy="1312739"/>
        </a:xfrm>
        <a:prstGeom prst="roundRect">
          <a:avLst/>
        </a:prstGeom>
        <a:solidFill>
          <a:schemeClr val="accent2">
            <a:hueOff val="-5936795"/>
            <a:satOff val="0"/>
            <a:lumOff val="-2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/>
            <a:t>Raportointi, hankkeen toteutuksen plussat ja miinukset</a:t>
          </a:r>
          <a:endParaRPr lang="en-US" sz="2400" kern="1200"/>
        </a:p>
      </dsp:txBody>
      <dsp:txXfrm>
        <a:off x="64083" y="4299880"/>
        <a:ext cx="5927284" cy="1184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83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3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35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6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38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3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4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5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18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92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21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6/20/2022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1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33" r:id="rId6"/>
    <p:sldLayoutId id="2147483829" r:id="rId7"/>
    <p:sldLayoutId id="2147483830" r:id="rId8"/>
    <p:sldLayoutId id="2147483831" r:id="rId9"/>
    <p:sldLayoutId id="2147483832" r:id="rId10"/>
    <p:sldLayoutId id="214748383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Slide Background">
            <a:extLst>
              <a:ext uri="{FF2B5EF4-FFF2-40B4-BE49-F238E27FC236}">
                <a16:creationId xmlns:a16="http://schemas.microsoft.com/office/drawing/2014/main" id="{7F5310FC-9D96-4BFB-9AEC-77BF05D33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int">
            <a:extLst>
              <a:ext uri="{FF2B5EF4-FFF2-40B4-BE49-F238E27FC236}">
                <a16:creationId xmlns:a16="http://schemas.microsoft.com/office/drawing/2014/main" id="{5C857AFE-B908-46CA-B0B2-07548CC96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935C1B4-A3E6-A56F-ACB7-C36814F4B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8007" y="2579129"/>
            <a:ext cx="4715218" cy="3433149"/>
          </a:xfrm>
        </p:spPr>
        <p:txBody>
          <a:bodyPr anchor="ctr">
            <a:normAutofit/>
          </a:bodyPr>
          <a:lstStyle/>
          <a:p>
            <a:r>
              <a:rPr lang="fi-FI" dirty="0"/>
              <a:t>			</a:t>
            </a:r>
            <a:br>
              <a:rPr lang="fi-FI" dirty="0"/>
            </a:br>
            <a:r>
              <a:rPr lang="fi-FI" dirty="0"/>
              <a:t>2020-2022</a:t>
            </a: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0" cy="1874237"/>
          </a:xfrm>
          <a:prstGeom prst="rect">
            <a:avLst/>
          </a:prstGeom>
          <a:ln>
            <a:noFill/>
          </a:ln>
          <a:effectLst>
            <a:outerShdw blurRad="254000" dist="127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60F5ED1-1DE7-5D28-458A-05793D36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607" y="293427"/>
            <a:ext cx="4179560" cy="1392072"/>
          </a:xfrm>
        </p:spPr>
        <p:txBody>
          <a:bodyPr anchor="ctr">
            <a:normAutofit/>
          </a:bodyPr>
          <a:lstStyle/>
          <a:p>
            <a:r>
              <a:rPr lang="fi-FI"/>
              <a:t>OPH:n rahoittama kestävän kehityksen kehittämishanke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72DAFA4-5D2E-4391-AD38-B26F579F4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98588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uva 6">
            <a:extLst>
              <a:ext uri="{FF2B5EF4-FFF2-40B4-BE49-F238E27FC236}">
                <a16:creationId xmlns:a16="http://schemas.microsoft.com/office/drawing/2014/main" id="{A0FEE187-F24C-89CE-3803-2A3487D48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91" y="937118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65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Slide Background">
            <a:extLst>
              <a:ext uri="{FF2B5EF4-FFF2-40B4-BE49-F238E27FC236}">
                <a16:creationId xmlns:a16="http://schemas.microsoft.com/office/drawing/2014/main" id="{9165109B-7036-4613-93D4-579E77F6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FA81175-B1F9-9C71-282E-5E0B5EB24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58982"/>
            <a:ext cx="3451060" cy="5152933"/>
          </a:xfrm>
        </p:spPr>
        <p:txBody>
          <a:bodyPr>
            <a:normAutofit/>
          </a:bodyPr>
          <a:lstStyle/>
          <a:p>
            <a:r>
              <a:rPr lang="fi-FI" sz="3700" dirty="0"/>
              <a:t>Hankeprosessi</a:t>
            </a:r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43E8FEA2-54EE-4F84-B5DB-A055A7D80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6707" y="0"/>
            <a:ext cx="7455294" cy="6858000"/>
          </a:xfrm>
          <a:prstGeom prst="rect">
            <a:avLst/>
          </a:prstGeom>
          <a:ln>
            <a:noFill/>
          </a:ln>
          <a:effectLst>
            <a:outerShdw blurRad="660400" dist="279400" dir="798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E58B1629-F209-47B0-BA59-6BD937DBB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Sisällön paikkamerkki 2">
            <a:extLst>
              <a:ext uri="{FF2B5EF4-FFF2-40B4-BE49-F238E27FC236}">
                <a16:creationId xmlns:a16="http://schemas.microsoft.com/office/drawing/2014/main" id="{20C5CE1A-9044-C1C3-EC7F-1466A133D5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998074"/>
              </p:ext>
            </p:extLst>
          </p:nvPr>
        </p:nvGraphicFramePr>
        <p:xfrm>
          <a:off x="5088860" y="601324"/>
          <a:ext cx="6055450" cy="563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976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1E3DD4-ED25-877B-4483-86694822C4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16" r="19338"/>
          <a:stretch/>
        </p:blipFill>
        <p:spPr>
          <a:xfrm>
            <a:off x="20" y="-2"/>
            <a:ext cx="4845848" cy="6858002"/>
          </a:xfrm>
          <a:prstGeom prst="rect">
            <a:avLst/>
          </a:prstGeom>
        </p:spPr>
      </p:pic>
      <p:sp useBgFill="1">
        <p:nvSpPr>
          <p:cNvPr id="38" name="Rectangle 32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4750" y="-2"/>
            <a:ext cx="7347249" cy="3239337"/>
          </a:xfrm>
          <a:prstGeom prst="rect">
            <a:avLst/>
          </a:prstGeom>
          <a:ln>
            <a:noFill/>
          </a:ln>
          <a:effectLst>
            <a:outerShdw blurRad="139700" dist="88900" dir="5460000" sx="97000" sy="97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612DDBC-28D6-5BCD-961F-27F85DB9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6552" y="858982"/>
            <a:ext cx="4369757" cy="2129878"/>
          </a:xfrm>
        </p:spPr>
        <p:txBody>
          <a:bodyPr>
            <a:normAutofit/>
          </a:bodyPr>
          <a:lstStyle/>
          <a:p>
            <a:r>
              <a:rPr lang="fi-FI" dirty="0"/>
              <a:t>Suunnitellut kurssit: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025C38-EBC3-B0CB-4D24-4E13D15B5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7045" y="3467497"/>
            <a:ext cx="5733990" cy="323933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Tuohityökurssi toteutettu 2021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Kukkiva hedelmäpuukilta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Luonto puhuu minussa 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Yhteisöllisesti kohti kestävyyttä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Ekologinen kyläyhteisö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Kohti ruoka-omavaraisuutta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Kestävien elinpiirien suunnittelukurssi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Syötävät ja hyötykäytettävät perennat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Kieltenkursseja verkossa toteutettu 2022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fi-FI" sz="1500" dirty="0"/>
              <a:t>Kasvisruokakurssi toteutettu 2021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endParaRPr lang="fi-FI" sz="1500" dirty="0"/>
          </a:p>
          <a:p>
            <a:pPr marL="342900" indent="-342900">
              <a:lnSpc>
                <a:spcPct val="100000"/>
              </a:lnSpc>
              <a:buFontTx/>
              <a:buChar char="-"/>
            </a:pPr>
            <a:endParaRPr lang="fi-FI" sz="1500" dirty="0"/>
          </a:p>
        </p:txBody>
      </p:sp>
      <p:cxnSp>
        <p:nvCxnSpPr>
          <p:cNvPr id="39" name="Straight Connector 34">
            <a:extLst>
              <a:ext uri="{FF2B5EF4-FFF2-40B4-BE49-F238E27FC236}">
                <a16:creationId xmlns:a16="http://schemas.microsoft.com/office/drawing/2014/main" id="{61FF92BA-874E-408A-BFAD-416A7FFE5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55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274122-DFB9-566F-5CC1-7209F2D5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lopputuotokset: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41A75E-477B-0844-C94D-AD2BC5709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89915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fi-FI" dirty="0"/>
              <a:t>Opiston toimintaan on kehittynyt uusia ajatuksia siitä, kuinka kestävä kehitys pyritään ottamaan huomioon jo kurssien suunnitteluvaiheessa.</a:t>
            </a:r>
          </a:p>
          <a:p>
            <a:pPr marL="342900" indent="-342900">
              <a:buFontTx/>
              <a:buChar char="-"/>
            </a:pPr>
            <a:r>
              <a:rPr lang="fi-FI" dirty="0"/>
              <a:t>Opistossa on herätty ajattelemaan, että kestävä kehitys voi olla myös kulttuurista ja sosiaalista, ei ainoastaan kierrätykseen ja ympäristöön liittyvää. </a:t>
            </a:r>
          </a:p>
          <a:p>
            <a:pPr marL="342900" indent="-342900">
              <a:buFontTx/>
              <a:buChar char="-"/>
            </a:pPr>
            <a:r>
              <a:rPr lang="fi-FI" dirty="0"/>
              <a:t>Uusia kursseja kestävän kehityksen hengessä on otettu kurssitarjontaan.</a:t>
            </a:r>
          </a:p>
          <a:p>
            <a:pPr marL="342900" indent="-342900">
              <a:buFontTx/>
              <a:buChar char="-"/>
            </a:pPr>
            <a:r>
              <a:rPr lang="fi-FI" dirty="0"/>
              <a:t>Enemmän virtuaalisia toimintatapoja on otettu käytäntöön esimerkiksi taiteen perusopetuksen arvioinneissa, sekä kansalaisopiston opiskelijoiden esitysten esittämisessä, jotta laajempi yleisö pääsee esityksistä osalliseksi ja resursseja ei kulu matkankuluihin.</a:t>
            </a:r>
          </a:p>
        </p:txBody>
      </p:sp>
    </p:spTree>
    <p:extLst>
      <p:ext uri="{BB962C8B-B14F-4D97-AF65-F5344CB8AC3E}">
        <p14:creationId xmlns:p14="http://schemas.microsoft.com/office/powerpoint/2010/main" val="1519643945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Custom 148">
      <a:dk1>
        <a:srgbClr val="262626"/>
      </a:dk1>
      <a:lt1>
        <a:sysClr val="window" lastClr="FFFFFF"/>
      </a:lt1>
      <a:dk2>
        <a:srgbClr val="2F333D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4269</TotalTime>
  <Words>159</Words>
  <Application>Microsoft Office PowerPoint</Application>
  <PresentationFormat>Laajakuva</PresentationFormat>
  <Paragraphs>23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Bierstadt</vt:lpstr>
      <vt:lpstr>BevelVTI</vt:lpstr>
      <vt:lpstr>    2020-2022</vt:lpstr>
      <vt:lpstr>Hankeprosessi</vt:lpstr>
      <vt:lpstr>Suunnitellut kurssit:</vt:lpstr>
      <vt:lpstr>Hankkeen lopputuotokset: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2020-2022</dc:title>
  <dc:creator>rehtori@puulanseutuopisto.fi</dc:creator>
  <cp:lastModifiedBy>rehtori@puulanseutuopisto.fi</cp:lastModifiedBy>
  <cp:revision>16</cp:revision>
  <dcterms:created xsi:type="dcterms:W3CDTF">2022-06-10T09:41:27Z</dcterms:created>
  <dcterms:modified xsi:type="dcterms:W3CDTF">2022-06-21T08:14:22Z</dcterms:modified>
</cp:coreProperties>
</file>